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62" r:id="rId3"/>
    <p:sldId id="257" r:id="rId4"/>
    <p:sldId id="261" r:id="rId5"/>
    <p:sldId id="258" r:id="rId6"/>
    <p:sldId id="265" r:id="rId7"/>
    <p:sldId id="264" r:id="rId8"/>
    <p:sldId id="260" r:id="rId9"/>
    <p:sldId id="259"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449" autoAdjust="0"/>
  </p:normalViewPr>
  <p:slideViewPr>
    <p:cSldViewPr snapToGrid="0">
      <p:cViewPr varScale="1">
        <p:scale>
          <a:sx n="80" d="100"/>
          <a:sy n="80" d="100"/>
        </p:scale>
        <p:origin x="-15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210A1-4965-43A0-9C9A-291147201B50}" type="datetimeFigureOut">
              <a:rPr lang="en-US" smtClean="0"/>
              <a:t>5/11/2015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FCC8F4-5814-4C6A-B939-5AD3F3524D91}" type="slidenum">
              <a:rPr lang="en-US" smtClean="0"/>
              <a:t>‹#›</a:t>
            </a:fld>
            <a:endParaRPr lang="en-US"/>
          </a:p>
        </p:txBody>
      </p:sp>
    </p:spTree>
    <p:extLst>
      <p:ext uri="{BB962C8B-B14F-4D97-AF65-F5344CB8AC3E}">
        <p14:creationId xmlns:p14="http://schemas.microsoft.com/office/powerpoint/2010/main" val="37361783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Workshops like these are there to tell you,</a:t>
            </a:r>
            <a:r>
              <a:rPr lang="en-US" baseline="0" dirty="0" smtClean="0"/>
              <a:t> it is not bad to take up science and engineering. Colleges and companies love to have more women around and they are doing all that they can to retain you. There might be some inherent distinction somewhere but no harm trying it out. </a:t>
            </a:r>
            <a:endParaRPr lang="en-US" dirty="0"/>
          </a:p>
        </p:txBody>
      </p:sp>
      <p:sp>
        <p:nvSpPr>
          <p:cNvPr id="4" name="Slide Number Placeholder 3"/>
          <p:cNvSpPr>
            <a:spLocks noGrp="1"/>
          </p:cNvSpPr>
          <p:nvPr>
            <p:ph type="sldNum" sz="quarter" idx="10"/>
          </p:nvPr>
        </p:nvSpPr>
        <p:spPr/>
        <p:txBody>
          <a:bodyPr/>
          <a:lstStyle/>
          <a:p>
            <a:fld id="{04FCC8F4-5814-4C6A-B939-5AD3F3524D91}"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Give example of how you met Dilma and some of the most helpful people who taught you a lot of important things</a:t>
            </a:r>
          </a:p>
          <a:p>
            <a:endParaRPr lang="en-US" sz="1200" dirty="0" smtClean="0"/>
          </a:p>
          <a:p>
            <a:r>
              <a:rPr lang="en-US" sz="1200" dirty="0" smtClean="0"/>
              <a:t>Talk about how you discovered traveling taught you </a:t>
            </a:r>
            <a:r>
              <a:rPr lang="en-US" sz="1200" baseline="0" dirty="0" smtClean="0"/>
              <a:t>such a wealth of cultural knowledge </a:t>
            </a:r>
            <a:endParaRPr lang="en-US" sz="1200" dirty="0"/>
          </a:p>
        </p:txBody>
      </p:sp>
      <p:sp>
        <p:nvSpPr>
          <p:cNvPr id="4" name="Slide Number Placeholder 3"/>
          <p:cNvSpPr>
            <a:spLocks noGrp="1"/>
          </p:cNvSpPr>
          <p:nvPr>
            <p:ph type="sldNum" sz="quarter" idx="10"/>
          </p:nvPr>
        </p:nvSpPr>
        <p:spPr/>
        <p:txBody>
          <a:bodyPr/>
          <a:lstStyle/>
          <a:p>
            <a:fld id="{04FCC8F4-5814-4C6A-B939-5AD3F3524D91}"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Fight with NVIDIA,</a:t>
            </a:r>
            <a:r>
              <a:rPr lang="en-US" baseline="0" dirty="0" smtClean="0"/>
              <a:t> constantly </a:t>
            </a:r>
            <a:r>
              <a:rPr lang="en-US" baseline="0" dirty="0" err="1" smtClean="0"/>
              <a:t>changin</a:t>
            </a:r>
            <a:r>
              <a:rPr lang="en-US" baseline="0" dirty="0" smtClean="0"/>
              <a:t> Xen sources, barely any documentation and yet the hardest thing was to write the right paper</a:t>
            </a:r>
            <a:endParaRPr lang="en-US" dirty="0"/>
          </a:p>
        </p:txBody>
      </p:sp>
      <p:sp>
        <p:nvSpPr>
          <p:cNvPr id="4" name="Slide Number Placeholder 3"/>
          <p:cNvSpPr>
            <a:spLocks noGrp="1"/>
          </p:cNvSpPr>
          <p:nvPr>
            <p:ph type="sldNum" sz="quarter" idx="10"/>
          </p:nvPr>
        </p:nvSpPr>
        <p:spPr/>
        <p:txBody>
          <a:bodyPr/>
          <a:lstStyle/>
          <a:p>
            <a:fld id="{04FCC8F4-5814-4C6A-B939-5AD3F3524D91}"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Maybe it just wasn’t fitting into the theme of the conference that year. But of course I</a:t>
            </a:r>
            <a:r>
              <a:rPr lang="en-US" baseline="0" dirty="0" smtClean="0"/>
              <a:t> still don’t know how to figure out that theme and so alpha particles</a:t>
            </a:r>
            <a:endParaRPr lang="en-US" dirty="0" smtClean="0"/>
          </a:p>
          <a:p>
            <a:r>
              <a:rPr lang="en-US" dirty="0" smtClean="0"/>
              <a:t>3 favorable reviews and</a:t>
            </a:r>
            <a:r>
              <a:rPr lang="en-US" baseline="0" dirty="0" smtClean="0"/>
              <a:t> still a reject. Everyone liked the idea and yet they didn’t want it</a:t>
            </a:r>
          </a:p>
          <a:p>
            <a:r>
              <a:rPr lang="en-US" baseline="0" dirty="0" smtClean="0"/>
              <a:t>So I do the next best thing which is to keep at it and my advisor got me through it</a:t>
            </a:r>
          </a:p>
          <a:p>
            <a:r>
              <a:rPr lang="en-US" baseline="0" dirty="0" smtClean="0"/>
              <a:t>However trying and discouraging it is, trust and don’t let go of a good idea</a:t>
            </a:r>
            <a:endParaRPr lang="en-US" dirty="0"/>
          </a:p>
        </p:txBody>
      </p:sp>
      <p:sp>
        <p:nvSpPr>
          <p:cNvPr id="4" name="Slide Number Placeholder 3"/>
          <p:cNvSpPr>
            <a:spLocks noGrp="1"/>
          </p:cNvSpPr>
          <p:nvPr>
            <p:ph type="sldNum" sz="quarter" idx="10"/>
          </p:nvPr>
        </p:nvSpPr>
        <p:spPr/>
        <p:txBody>
          <a:bodyPr/>
          <a:lstStyle/>
          <a:p>
            <a:fld id="{04FCC8F4-5814-4C6A-B939-5AD3F3524D91}"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Discussing with lab mates, reusing script saved a lot of time. </a:t>
            </a:r>
          </a:p>
          <a:p>
            <a:r>
              <a:rPr lang="en-US" dirty="0" smtClean="0"/>
              <a:t>Chronic</a:t>
            </a:r>
            <a:r>
              <a:rPr lang="en-US" baseline="0" dirty="0" smtClean="0"/>
              <a:t> neck pain is not worth it in the long run</a:t>
            </a:r>
            <a:endParaRPr lang="en-US" dirty="0"/>
          </a:p>
        </p:txBody>
      </p:sp>
      <p:sp>
        <p:nvSpPr>
          <p:cNvPr id="4" name="Slide Number Placeholder 3"/>
          <p:cNvSpPr>
            <a:spLocks noGrp="1"/>
          </p:cNvSpPr>
          <p:nvPr>
            <p:ph type="sldNum" sz="quarter" idx="10"/>
          </p:nvPr>
        </p:nvSpPr>
        <p:spPr/>
        <p:txBody>
          <a:bodyPr/>
          <a:lstStyle/>
          <a:p>
            <a:fld id="{04FCC8F4-5814-4C6A-B939-5AD3F3524D91}"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Like some theory person talks about graphs. And you realize how graphs would make your implementation scalable. </a:t>
            </a:r>
          </a:p>
          <a:p>
            <a:r>
              <a:rPr lang="en-US" dirty="0" smtClean="0"/>
              <a:t>I</a:t>
            </a:r>
            <a:r>
              <a:rPr lang="en-US" baseline="0" dirty="0" smtClean="0"/>
              <a:t> started going to power and data center related talks towards the end of my PhD and now at least I understand what my manager talks about and why. </a:t>
            </a:r>
            <a:endParaRPr lang="en-US" dirty="0"/>
          </a:p>
        </p:txBody>
      </p:sp>
      <p:sp>
        <p:nvSpPr>
          <p:cNvPr id="4" name="Slide Number Placeholder 3"/>
          <p:cNvSpPr>
            <a:spLocks noGrp="1"/>
          </p:cNvSpPr>
          <p:nvPr>
            <p:ph type="sldNum" sz="quarter" idx="10"/>
          </p:nvPr>
        </p:nvSpPr>
        <p:spPr/>
        <p:txBody>
          <a:bodyPr/>
          <a:lstStyle/>
          <a:p>
            <a:fld id="{04FCC8F4-5814-4C6A-B939-5AD3F3524D91}"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decided to go get married and</a:t>
            </a:r>
            <a:r>
              <a:rPr lang="en-US" baseline="0" dirty="0" smtClean="0"/>
              <a:t> then we came right back to start working. I was so exhausted with all the moving and wedding work that the first month of job was hard to get through. I regretted every moment for not having had some quiet down time. And no, getting married is not equal to taking a break </a:t>
            </a:r>
            <a:endParaRPr lang="en-US" dirty="0"/>
          </a:p>
        </p:txBody>
      </p:sp>
      <p:sp>
        <p:nvSpPr>
          <p:cNvPr id="4" name="Slide Number Placeholder 3"/>
          <p:cNvSpPr>
            <a:spLocks noGrp="1"/>
          </p:cNvSpPr>
          <p:nvPr>
            <p:ph type="sldNum" sz="quarter" idx="10"/>
          </p:nvPr>
        </p:nvSpPr>
        <p:spPr/>
        <p:txBody>
          <a:bodyPr/>
          <a:lstStyle/>
          <a:p>
            <a:fld id="{04FCC8F4-5814-4C6A-B939-5AD3F3524D91}"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3A5C9DA-E71C-44BA-800B-5BC27EBC8EBA}"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A5C9DA-E71C-44BA-800B-5BC27EBC8E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A5C9DA-E71C-44BA-800B-5BC27EBC8E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A5C9DA-E71C-44BA-800B-5BC27EBC8E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A5C9DA-E71C-44BA-800B-5BC27EBC8EBA}"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A5C9DA-E71C-44BA-800B-5BC27EBC8E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3A5C9DA-E71C-44BA-800B-5BC27EBC8EBA}"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A5C9DA-E71C-44BA-800B-5BC27EBC8E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A5C9DA-E71C-44BA-800B-5BC27EBC8E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2E1A1FB-141E-40A1-AA22-02E77C1AA981}" type="datetimeFigureOut">
              <a:rPr lang="en-US" smtClean="0"/>
              <a:pPr/>
              <a:t>5/11/2015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3A5C9DA-E71C-44BA-800B-5BC27EBC8E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2E1A1FB-141E-40A1-AA22-02E77C1AA981}" type="datetimeFigureOut">
              <a:rPr lang="en-US" smtClean="0"/>
              <a:pPr/>
              <a:t>5/11/2015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3A5C9DA-E71C-44BA-800B-5BC27EBC8E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744279" y="297711"/>
            <a:ext cx="8059479" cy="1212111"/>
          </a:xfrm>
          <a:prstGeom prst="rect">
            <a:avLst/>
          </a:prstGeom>
        </p:spPr>
        <p:txBody>
          <a:bodyPr vert="horz" anchor="t">
            <a:noAutofit/>
          </a:bodyPr>
          <a:lstStyle>
            <a:extLst/>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744279" y="1669312"/>
            <a:ext cx="8059479" cy="4774018"/>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15827" y="6496493"/>
            <a:ext cx="2194773" cy="285307"/>
          </a:xfrm>
          <a:prstGeom prst="rect">
            <a:avLst/>
          </a:prstGeom>
        </p:spPr>
        <p:txBody>
          <a:bodyPr vert="horz" anchor="b"/>
          <a:lstStyle>
            <a:lvl1pPr algn="l" eaLnBrk="1" latinLnBrk="0" hangingPunct="1">
              <a:defRPr kumimoji="0" sz="1100">
                <a:solidFill>
                  <a:schemeClr val="tx2"/>
                </a:solidFill>
              </a:defRPr>
            </a:lvl1pPr>
            <a:extLst/>
          </a:lstStyle>
          <a:p>
            <a:fld id="{F2E1A1FB-141E-40A1-AA22-02E77C1AA981}" type="datetimeFigureOut">
              <a:rPr lang="en-US" smtClean="0"/>
              <a:pPr/>
              <a:t>5/11/2015</a:t>
            </a:fld>
            <a:endParaRPr lang="en-US"/>
          </a:p>
        </p:txBody>
      </p:sp>
      <p:sp>
        <p:nvSpPr>
          <p:cNvPr id="3" name="Footer Placeholder 2"/>
          <p:cNvSpPr>
            <a:spLocks noGrp="1"/>
          </p:cNvSpPr>
          <p:nvPr>
            <p:ph type="ftr" sz="quarter" idx="3"/>
          </p:nvPr>
        </p:nvSpPr>
        <p:spPr>
          <a:xfrm>
            <a:off x="754912" y="6496493"/>
            <a:ext cx="5722088" cy="285307"/>
          </a:xfrm>
          <a:prstGeom prst="rect">
            <a:avLst/>
          </a:prstGeom>
        </p:spPr>
        <p:txBody>
          <a:bodyPr vert="horz" anchor="b"/>
          <a:lstStyle>
            <a:lvl1pPr algn="r" eaLnBrk="1" latinLnBrk="0" hangingPunct="1">
              <a:defRPr kumimoji="0" sz="1100">
                <a:solidFill>
                  <a:schemeClr val="tx2"/>
                </a:solidFill>
              </a:defRPr>
            </a:lvl1pPr>
            <a:extLst/>
          </a:lstStyle>
          <a:p>
            <a:endParaRPr lang="en-US" dirty="0"/>
          </a:p>
        </p:txBody>
      </p:sp>
      <p:sp>
        <p:nvSpPr>
          <p:cNvPr id="23" name="Slide Number Placeholder 22"/>
          <p:cNvSpPr>
            <a:spLocks noGrp="1"/>
          </p:cNvSpPr>
          <p:nvPr>
            <p:ph type="sldNum" sz="quarter" idx="4"/>
          </p:nvPr>
        </p:nvSpPr>
        <p:spPr>
          <a:xfrm>
            <a:off x="8597491" y="6496493"/>
            <a:ext cx="470309" cy="285307"/>
          </a:xfrm>
          <a:prstGeom prst="rect">
            <a:avLst/>
          </a:prstGeom>
        </p:spPr>
        <p:txBody>
          <a:bodyPr vert="horz" anchor="b"/>
          <a:lstStyle>
            <a:lvl1pPr algn="l" eaLnBrk="1" latinLnBrk="0" hangingPunct="1">
              <a:defRPr kumimoji="0" sz="1200">
                <a:solidFill>
                  <a:schemeClr val="tx2"/>
                </a:solidFill>
              </a:defRPr>
            </a:lvl1pPr>
            <a:extLst/>
          </a:lstStyle>
          <a:p>
            <a:fld id="{F3A5C9DA-E71C-44BA-800B-5BC27EBC8EB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Things I Wish I’d Known</a:t>
            </a:r>
            <a:endParaRPr lang="en-US" dirty="0"/>
          </a:p>
        </p:txBody>
      </p:sp>
      <p:sp>
        <p:nvSpPr>
          <p:cNvPr id="3" name="Subtitle 2"/>
          <p:cNvSpPr>
            <a:spLocks noGrp="1"/>
          </p:cNvSpPr>
          <p:nvPr>
            <p:ph type="subTitle" idx="1"/>
          </p:nvPr>
        </p:nvSpPr>
        <p:spPr/>
        <p:txBody>
          <a:bodyPr/>
          <a:lstStyle/>
          <a:p>
            <a:r>
              <a:rPr lang="en-US" dirty="0" smtClean="0"/>
              <a:t>Vishakha Gupta</a:t>
            </a:r>
          </a:p>
          <a:p>
            <a:r>
              <a:rPr lang="en-US" dirty="0" smtClean="0"/>
              <a:t>Intel Labs (One year and counting…)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2" cstate="print"/>
          <a:srcRect/>
          <a:stretch>
            <a:fillRect/>
          </a:stretch>
        </p:blipFill>
        <p:spPr bwMode="auto">
          <a:xfrm>
            <a:off x="5470351" y="2459865"/>
            <a:ext cx="2730674" cy="3640898"/>
          </a:xfrm>
          <a:prstGeom prst="rect">
            <a:avLst/>
          </a:prstGeom>
          <a:noFill/>
          <a:ln w="9525">
            <a:noFill/>
            <a:miter lim="800000"/>
            <a:headEnd/>
            <a:tailEnd/>
          </a:ln>
        </p:spPr>
      </p:pic>
      <p:sp>
        <p:nvSpPr>
          <p:cNvPr id="5" name="Rectangle 4"/>
          <p:cNvSpPr txBox="1">
            <a:spLocks noChangeArrowheads="1"/>
          </p:cNvSpPr>
          <p:nvPr/>
        </p:nvSpPr>
        <p:spPr>
          <a:xfrm>
            <a:off x="685800" y="1409201"/>
            <a:ext cx="7772400" cy="2261271"/>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100" normalizeH="0" baseline="0" noProof="0" dirty="0" smtClean="0">
                <a:ln>
                  <a:noFill/>
                </a:ln>
                <a:solidFill>
                  <a:schemeClr val="tx2">
                    <a:satMod val="200000"/>
                  </a:schemeClr>
                </a:solidFill>
                <a:effectLst/>
                <a:uLnTx/>
                <a:uFillTx/>
                <a:latin typeface="+mj-lt"/>
                <a:ea typeface="+mj-ea"/>
                <a:cs typeface="+mj-cs"/>
              </a:rPr>
              <a:t>That’s as far as I</a:t>
            </a:r>
            <a:r>
              <a:rPr kumimoji="0" lang="en-US" sz="4400" b="0" i="0" u="none" strike="noStrike" kern="1200" cap="none" spc="-100" normalizeH="0" noProof="0" dirty="0" smtClean="0">
                <a:ln>
                  <a:noFill/>
                </a:ln>
                <a:solidFill>
                  <a:schemeClr val="tx2">
                    <a:satMod val="200000"/>
                  </a:schemeClr>
                </a:solidFill>
                <a:effectLst/>
                <a:uLnTx/>
                <a:uFillTx/>
                <a:latin typeface="+mj-lt"/>
                <a:ea typeface="+mj-ea"/>
                <a:cs typeface="+mj-cs"/>
              </a:rPr>
              <a:t> </a:t>
            </a:r>
            <a:r>
              <a:rPr kumimoji="0" lang="en-US" sz="4400" b="0" i="0" u="none" strike="noStrike" kern="1200" cap="none" spc="-100" normalizeH="0" noProof="0" smtClean="0">
                <a:ln>
                  <a:noFill/>
                </a:ln>
                <a:solidFill>
                  <a:schemeClr val="tx2">
                    <a:satMod val="200000"/>
                  </a:schemeClr>
                </a:solidFill>
                <a:effectLst/>
                <a:uLnTx/>
                <a:uFillTx/>
                <a:latin typeface="+mj-lt"/>
                <a:ea typeface="+mj-ea"/>
                <a:cs typeface="+mj-cs"/>
              </a:rPr>
              <a:t>have come…</a:t>
            </a:r>
            <a:endParaRPr kumimoji="0" lang="en-US" sz="4400" b="0" i="0" u="none" strike="noStrike" kern="1200" cap="none" spc="-100" normalizeH="0" baseline="0" noProof="0" dirty="0" smtClean="0">
              <a:ln>
                <a:noFill/>
              </a:ln>
              <a:solidFill>
                <a:schemeClr val="tx2">
                  <a:satMod val="200000"/>
                </a:schemeClr>
              </a:solidFill>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100" normalizeH="0" baseline="0" noProof="0" dirty="0" smtClean="0">
                <a:ln>
                  <a:noFill/>
                </a:ln>
                <a:solidFill>
                  <a:schemeClr val="tx2">
                    <a:satMod val="200000"/>
                  </a:schemeClr>
                </a:solidFill>
                <a:effectLst/>
                <a:uLnTx/>
                <a:uFillTx/>
                <a:latin typeface="+mj-lt"/>
                <a:ea typeface="+mj-ea"/>
                <a:cs typeface="+mj-cs"/>
              </a:rPr>
              <a:t>Thank you!</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Disclaimers</a:t>
            </a:r>
            <a:endParaRPr lang="en-US" dirty="0"/>
          </a:p>
        </p:txBody>
      </p:sp>
      <p:sp>
        <p:nvSpPr>
          <p:cNvPr id="3" name="Content Placeholder 2"/>
          <p:cNvSpPr>
            <a:spLocks noGrp="1"/>
          </p:cNvSpPr>
          <p:nvPr>
            <p:ph idx="1"/>
          </p:nvPr>
        </p:nvSpPr>
        <p:spPr/>
        <p:txBody>
          <a:bodyPr>
            <a:normAutofit lnSpcReduction="10000"/>
          </a:bodyPr>
          <a:lstStyle/>
          <a:p>
            <a:r>
              <a:rPr lang="en-US" dirty="0" smtClean="0"/>
              <a:t>All thoughts are derived from my experience only</a:t>
            </a:r>
          </a:p>
          <a:p>
            <a:r>
              <a:rPr lang="en-US" dirty="0" smtClean="0"/>
              <a:t>No complaints as a woman (I prefer girl!) in computing</a:t>
            </a:r>
          </a:p>
          <a:p>
            <a:pPr lvl="1"/>
            <a:r>
              <a:rPr lang="en-US" dirty="0" smtClean="0"/>
              <a:t>Not all men are mean! Most of them around you are probably just not sure how to deal with you</a:t>
            </a:r>
          </a:p>
          <a:p>
            <a:pPr lvl="1"/>
            <a:r>
              <a:rPr lang="en-US" dirty="0" smtClean="0"/>
              <a:t>At least I have been lucky so far. Some women have had problems and companies like Intel have policies to prevent/resolve discrimination</a:t>
            </a:r>
          </a:p>
          <a:p>
            <a:r>
              <a:rPr lang="en-US" dirty="0" smtClean="0"/>
              <a:t>I carry a Systems researcher bias in my conclusions,  unintentionally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years are not enough for a PhD</a:t>
            </a:r>
            <a:endParaRPr lang="en-US" dirty="0"/>
          </a:p>
        </p:txBody>
      </p:sp>
      <p:sp>
        <p:nvSpPr>
          <p:cNvPr id="3" name="Content Placeholder 2"/>
          <p:cNvSpPr>
            <a:spLocks noGrp="1"/>
          </p:cNvSpPr>
          <p:nvPr>
            <p:ph idx="1"/>
          </p:nvPr>
        </p:nvSpPr>
        <p:spPr/>
        <p:txBody>
          <a:bodyPr>
            <a:normAutofit lnSpcReduction="10000"/>
          </a:bodyPr>
          <a:lstStyle/>
          <a:p>
            <a:r>
              <a:rPr lang="en-US" dirty="0" smtClean="0"/>
              <a:t>There is too much to read/learn</a:t>
            </a:r>
          </a:p>
          <a:p>
            <a:r>
              <a:rPr lang="en-US" dirty="0" smtClean="0"/>
              <a:t>Too many interesting bugs to resolve</a:t>
            </a:r>
          </a:p>
          <a:p>
            <a:r>
              <a:rPr lang="en-US" dirty="0" smtClean="0"/>
              <a:t>Too many experiments to run for a good thesis</a:t>
            </a:r>
          </a:p>
          <a:p>
            <a:r>
              <a:rPr lang="en-US" dirty="0" smtClean="0"/>
              <a:t>Too many people to meet</a:t>
            </a:r>
          </a:p>
          <a:p>
            <a:r>
              <a:rPr lang="en-US" dirty="0" smtClean="0"/>
              <a:t>Some internships to be experienced. PhD gets over but relations with mentors and colleagues survive</a:t>
            </a:r>
          </a:p>
          <a:p>
            <a:r>
              <a:rPr lang="en-US" dirty="0" smtClean="0"/>
              <a:t>Too many places to visit (yes, do travel while you can, I say, after every paper deadline </a:t>
            </a:r>
            <a:r>
              <a:rPr lang="en-US" dirty="0" smtClean="0">
                <a:sym typeface="Wingdings" pitchFamily="2" charset="2"/>
              </a:rPr>
              <a:t> )</a:t>
            </a:r>
            <a:r>
              <a:rPr lang="en-US" dirty="0" smtClean="0"/>
              <a:t> </a:t>
            </a:r>
          </a:p>
          <a:p>
            <a:r>
              <a:rPr lang="en-US" dirty="0" smtClean="0"/>
              <a:t>Some patience and persistence to build up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279" y="297711"/>
            <a:ext cx="8059479" cy="1814424"/>
          </a:xfrm>
        </p:spPr>
        <p:txBody>
          <a:bodyPr/>
          <a:lstStyle/>
          <a:p>
            <a:r>
              <a:rPr lang="en-US" dirty="0" smtClean="0"/>
              <a:t>Evaluation and writing matter…a lot. Sometimes more than the idea itself!</a:t>
            </a:r>
            <a:br>
              <a:rPr lang="en-US" dirty="0" smtClean="0"/>
            </a:br>
            <a:endParaRPr lang="en-US" dirty="0"/>
          </a:p>
        </p:txBody>
      </p:sp>
      <p:sp>
        <p:nvSpPr>
          <p:cNvPr id="3" name="Content Placeholder 2"/>
          <p:cNvSpPr>
            <a:spLocks noGrp="1"/>
          </p:cNvSpPr>
          <p:nvPr>
            <p:ph idx="1"/>
          </p:nvPr>
        </p:nvSpPr>
        <p:spPr>
          <a:xfrm>
            <a:off x="744279" y="2137892"/>
            <a:ext cx="8059479" cy="4494728"/>
          </a:xfrm>
        </p:spPr>
        <p:txBody>
          <a:bodyPr>
            <a:normAutofit fontScale="92500" lnSpcReduction="10000"/>
          </a:bodyPr>
          <a:lstStyle/>
          <a:p>
            <a:r>
              <a:rPr lang="en-US" dirty="0" smtClean="0"/>
              <a:t>…even if you are a lone warrior against large systems bugs</a:t>
            </a:r>
          </a:p>
          <a:p>
            <a:r>
              <a:rPr lang="en-US" dirty="0" smtClean="0"/>
              <a:t>Trial1: Cool idea, lots of description, micro-benchmarks evaluation</a:t>
            </a:r>
          </a:p>
          <a:p>
            <a:r>
              <a:rPr lang="en-US" dirty="0" smtClean="0"/>
              <a:t>Trial2: Cool idea, slightly condensed description, slightly better evaluation</a:t>
            </a:r>
          </a:p>
          <a:p>
            <a:r>
              <a:rPr lang="en-US" dirty="0" smtClean="0"/>
              <a:t>Trial3: Cool idea, even better description, benchmarks…just not enough</a:t>
            </a:r>
          </a:p>
          <a:p>
            <a:r>
              <a:rPr lang="en-US" dirty="0" smtClean="0"/>
              <a:t>Trial4: All well by the book but exceeded margins</a:t>
            </a:r>
          </a:p>
          <a:p>
            <a:r>
              <a:rPr lang="en-US" dirty="0" smtClean="0"/>
              <a:t>Trial5: Finally…..USENIX ATC!</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Alpha particles affect conference submissions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Remember how some machine crashes are so surreptitious, that we blame them on alpha particles!</a:t>
            </a:r>
          </a:p>
          <a:p>
            <a:r>
              <a:rPr lang="en-US" dirty="0" smtClean="0"/>
              <a:t>Well, some times you can do everything right and even after that Trial5, the committee says, we don’t like this paper… I blame it on alpha particles </a:t>
            </a:r>
            <a:r>
              <a:rPr lang="en-US" dirty="0" smtClean="0">
                <a:sym typeface="Wingdings" pitchFamily="2" charset="2"/>
              </a:rPr>
              <a:t></a:t>
            </a:r>
          </a:p>
          <a:p>
            <a:r>
              <a:rPr lang="en-US" dirty="0" smtClean="0">
                <a:sym typeface="Wingdings" pitchFamily="2" charset="2"/>
              </a:rPr>
              <a:t>Need to just wait it out and be persistent if you believe in your idea!! Maybe build it in stages like workshop, tier II and a big splash with tier I</a:t>
            </a:r>
          </a:p>
          <a:p>
            <a:pPr lvl="1"/>
            <a:r>
              <a:rPr lang="en-US" dirty="0" smtClean="0">
                <a:sym typeface="Wingdings" pitchFamily="2" charset="2"/>
              </a:rPr>
              <a:t>Maybe get external input from people you and your advisor trust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complexity of existence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Wish I had helped those graduating students instead of envying them</a:t>
            </a:r>
          </a:p>
          <a:p>
            <a:pPr lvl="1"/>
            <a:r>
              <a:rPr lang="en-US" dirty="0" smtClean="0"/>
              <a:t>Helps to inherit the art of paper writing and evaluation rather than discovering it over 5 years!</a:t>
            </a:r>
          </a:p>
          <a:p>
            <a:r>
              <a:rPr lang="en-US" dirty="0" smtClean="0"/>
              <a:t>Hacking is good but good coding and organizational habits are even better</a:t>
            </a:r>
          </a:p>
          <a:p>
            <a:r>
              <a:rPr lang="en-US" dirty="0" smtClean="0"/>
              <a:t>If you want to go after the dark side (happens to be my side now…), combine forces</a:t>
            </a:r>
          </a:p>
          <a:p>
            <a:pPr lvl="1"/>
            <a:r>
              <a:rPr lang="en-US" dirty="0" smtClean="0"/>
              <a:t>Re-using scripts or usual data structures from fellow students is not an offense but the smart thing to do</a:t>
            </a:r>
          </a:p>
          <a:p>
            <a:pPr lvl="1"/>
            <a:r>
              <a:rPr lang="en-US" dirty="0" smtClean="0"/>
              <a:t>“Do it all” and “stay at it for weeks” mentality just makes you hate it all</a:t>
            </a:r>
          </a:p>
          <a:p>
            <a:r>
              <a:rPr lang="en-US" dirty="0" smtClean="0"/>
              <a:t>Ergonomics and workout are not a waste of time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279" y="297711"/>
            <a:ext cx="8059479" cy="1905662"/>
          </a:xfrm>
        </p:spPr>
        <p:txBody>
          <a:bodyPr/>
          <a:lstStyle/>
          <a:p>
            <a:r>
              <a:rPr lang="en-US" dirty="0" smtClean="0"/>
              <a:t>Jack of all trades and master of one (at least enough to convince your committee)</a:t>
            </a:r>
            <a:endParaRPr lang="en-US" dirty="0"/>
          </a:p>
        </p:txBody>
      </p:sp>
      <p:sp>
        <p:nvSpPr>
          <p:cNvPr id="3" name="Content Placeholder 2"/>
          <p:cNvSpPr>
            <a:spLocks noGrp="1"/>
          </p:cNvSpPr>
          <p:nvPr>
            <p:ph idx="1"/>
          </p:nvPr>
        </p:nvSpPr>
        <p:spPr>
          <a:xfrm>
            <a:off x="744279" y="2368626"/>
            <a:ext cx="8059479" cy="4074703"/>
          </a:xfrm>
        </p:spPr>
        <p:txBody>
          <a:bodyPr>
            <a:normAutofit fontScale="92500" lnSpcReduction="20000"/>
          </a:bodyPr>
          <a:lstStyle/>
          <a:p>
            <a:r>
              <a:rPr lang="en-US" dirty="0" smtClean="0"/>
              <a:t>Other areas can actually be interesting and good to learn about</a:t>
            </a:r>
          </a:p>
          <a:p>
            <a:r>
              <a:rPr lang="en-US" dirty="0" smtClean="0"/>
              <a:t>Participating in social activities can be rewarding </a:t>
            </a:r>
          </a:p>
          <a:p>
            <a:r>
              <a:rPr lang="en-US" dirty="0" smtClean="0"/>
              <a:t>‘Eureka’ moments listening to someone else’s talk </a:t>
            </a:r>
          </a:p>
          <a:p>
            <a:pPr lvl="1"/>
            <a:r>
              <a:rPr lang="en-US" dirty="0" smtClean="0"/>
              <a:t>Of course, you need to attend those despite all those paper deadlines</a:t>
            </a:r>
          </a:p>
          <a:p>
            <a:r>
              <a:rPr lang="en-US" smtClean="0"/>
              <a:t>Who </a:t>
            </a:r>
            <a:r>
              <a:rPr lang="en-US" smtClean="0"/>
              <a:t>knows </a:t>
            </a:r>
            <a:r>
              <a:rPr lang="en-US" dirty="0" smtClean="0"/>
              <a:t>where your job will take you. Restricted vision limits creativity</a:t>
            </a:r>
          </a:p>
          <a:p>
            <a:r>
              <a:rPr lang="en-US" dirty="0" smtClean="0"/>
              <a:t>Gaining perspective beyond engineering and understanding other lives can be enlightening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break after PhD never hurt anyone</a:t>
            </a:r>
            <a:endParaRPr lang="en-US" dirty="0"/>
          </a:p>
        </p:txBody>
      </p:sp>
      <p:sp>
        <p:nvSpPr>
          <p:cNvPr id="3" name="Content Placeholder 2"/>
          <p:cNvSpPr>
            <a:spLocks noGrp="1"/>
          </p:cNvSpPr>
          <p:nvPr>
            <p:ph idx="1"/>
          </p:nvPr>
        </p:nvSpPr>
        <p:spPr/>
        <p:txBody>
          <a:bodyPr>
            <a:normAutofit lnSpcReduction="10000"/>
          </a:bodyPr>
          <a:lstStyle/>
          <a:p>
            <a:r>
              <a:rPr lang="en-US" dirty="0" smtClean="0"/>
              <a:t>Last few months are like a paper deadline. Time suddenly flies before you realize how tired and stressed you have been</a:t>
            </a:r>
          </a:p>
          <a:p>
            <a:pPr lvl="1"/>
            <a:r>
              <a:rPr lang="en-US" dirty="0" smtClean="0"/>
              <a:t>And then the adrenaline rush subsides leaving a bad hangover!</a:t>
            </a:r>
          </a:p>
          <a:p>
            <a:r>
              <a:rPr lang="en-US" dirty="0" smtClean="0"/>
              <a:t>Work life is a different life. Some transition time is always helpful. Besides, this is the time to make up for all that lost communication and missed shopping</a:t>
            </a:r>
          </a:p>
          <a:p>
            <a:r>
              <a:rPr lang="en-US" dirty="0" smtClean="0"/>
              <a:t>Indulge in the pleasure of finally being able to answer “When are you graduating?”</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may not be your lab…just give it time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Afternoon coffee breaks at random times might not be an option anymore</a:t>
            </a:r>
          </a:p>
          <a:p>
            <a:r>
              <a:rPr lang="en-US" dirty="0" smtClean="0"/>
              <a:t>People actually have families to go to instead of sitting all night hunched over a computer screen</a:t>
            </a:r>
          </a:p>
          <a:p>
            <a:r>
              <a:rPr lang="en-US" dirty="0" smtClean="0"/>
              <a:t>There are people working in the company for decade(s) potentially</a:t>
            </a:r>
          </a:p>
          <a:p>
            <a:r>
              <a:rPr lang="en-US" dirty="0" smtClean="0"/>
              <a:t>But…over time, as it turns out, they are as geeky as you and love to chitchat!</a:t>
            </a:r>
          </a:p>
          <a:p>
            <a:r>
              <a:rPr lang="en-US" dirty="0" smtClean="0"/>
              <a:t>In fact, you could argue with a Fellow and be considered smart </a:t>
            </a:r>
            <a:r>
              <a:rPr lang="en-US" dirty="0" smtClean="0">
                <a:sym typeface="Wingdings" pitchFamily="2" charset="2"/>
              </a:rPr>
              <a:t> Don’t try that with your college dean!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3693</TotalTime>
  <Words>1071</Words>
  <Application>Microsoft Office PowerPoint</Application>
  <PresentationFormat>On-screen Show (4:3)</PresentationFormat>
  <Paragraphs>78</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Metro</vt:lpstr>
      <vt:lpstr>Things I Wish I’d Known</vt:lpstr>
      <vt:lpstr>Disclaimers</vt:lpstr>
      <vt:lpstr>4 years are not enough for a PhD</vt:lpstr>
      <vt:lpstr>Evaluation and writing matter…a lot. Sometimes more than the idea itself! </vt:lpstr>
      <vt:lpstr>Alpha particles affect conference submissions</vt:lpstr>
      <vt:lpstr>Seeking complexity of existence</vt:lpstr>
      <vt:lpstr>Jack of all trades and master of one (at least enough to convince your committee)</vt:lpstr>
      <vt:lpstr>A little break after PhD never hurt anyone</vt:lpstr>
      <vt:lpstr>Workplace may not be your lab…just give it time</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vgupta9</dc:creator>
  <cp:lastModifiedBy>Vishakha Gupta</cp:lastModifiedBy>
  <cp:revision>158</cp:revision>
  <dcterms:created xsi:type="dcterms:W3CDTF">2012-10-05T06:00:36Z</dcterms:created>
  <dcterms:modified xsi:type="dcterms:W3CDTF">2015-05-11T20:52:27Z</dcterms:modified>
</cp:coreProperties>
</file>